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1"/>
  </p:sldMasterIdLst>
  <p:notesMasterIdLst>
    <p:notesMasterId r:id="rId12"/>
  </p:notesMasterIdLst>
  <p:handoutMasterIdLst>
    <p:handoutMasterId r:id="rId13"/>
  </p:handoutMasterIdLst>
  <p:sldIdLst>
    <p:sldId id="445" r:id="rId2"/>
    <p:sldId id="446" r:id="rId3"/>
    <p:sldId id="447" r:id="rId4"/>
    <p:sldId id="819" r:id="rId5"/>
    <p:sldId id="448" r:id="rId6"/>
    <p:sldId id="449" r:id="rId7"/>
    <p:sldId id="821" r:id="rId8"/>
    <p:sldId id="823" r:id="rId9"/>
    <p:sldId id="820" r:id="rId10"/>
    <p:sldId id="439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  <p14:sldId id="447"/>
            <p14:sldId id="819"/>
            <p14:sldId id="448"/>
            <p14:sldId id="449"/>
            <p14:sldId id="821"/>
            <p14:sldId id="823"/>
            <p14:sldId id="820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127092"/>
    <a:srgbClr val="B1D254"/>
    <a:srgbClr val="2A6EA8"/>
    <a:srgbClr val="FFFFFF"/>
    <a:srgbClr val="1A4669"/>
    <a:srgbClr val="C6D254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54" autoAdjust="0"/>
    <p:restoredTop sz="95889" autoAdjust="0"/>
  </p:normalViewPr>
  <p:slideViewPr>
    <p:cSldViewPr snapToGrid="0" showGuides="1">
      <p:cViewPr varScale="1">
        <p:scale>
          <a:sx n="52" d="100"/>
          <a:sy n="52" d="100"/>
        </p:scale>
        <p:origin x="1004" y="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2CB175A-CCF7-4340-A462-55EAE47CFBDD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84222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9_Rotterdam_2023-03/Docs" TargetMode="External"/><Relationship Id="rId7" Type="http://schemas.openxmlformats.org/officeDocument/2006/relationships/hyperlink" Target="https://www.3gpp.org/ftp/TSG_SA/TSG_SA/TSGS_99_Rotterdam_2023-03/Docs/SP-230302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99_Rotterdam_2023-03/Report" TargetMode="External"/><Relationship Id="rId5" Type="http://schemas.openxmlformats.org/officeDocument/2006/relationships/hyperlink" Target="https://www.3gpp.org/ftp/tsg_ct/TSG_CT/TSGC_99_Rotterdam" TargetMode="External"/><Relationship Id="rId4" Type="http://schemas.openxmlformats.org/officeDocument/2006/relationships/hyperlink" Target="https://www.3gpp.org/ftp/tsg_ran/TSG_RAN/TSGR_99/Docs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99_Rotterdam_2023-03/Docs/SP-230156.zip" TargetMode="External"/><Relationship Id="rId13" Type="http://schemas.openxmlformats.org/officeDocument/2006/relationships/hyperlink" Target="https://www.3gpp.org/ftp/tsg_sa/TSG_SA/TSGS_99_Rotterdam_2023-03/Docs/SP-230149.zip" TargetMode="External"/><Relationship Id="rId3" Type="http://schemas.openxmlformats.org/officeDocument/2006/relationships/hyperlink" Target="https://www.3gpp.org/ftp/TSG_SA/TSG_SA/TSGS_99_Rotterdam_2023-03/Docs/SP-230365.zip" TargetMode="External"/><Relationship Id="rId7" Type="http://schemas.openxmlformats.org/officeDocument/2006/relationships/hyperlink" Target="https://www.3gpp.org/ftp/tsg_sa/TSG_SA/TSGS_99_Rotterdam_2023-03/Docs/SP-230148.zip" TargetMode="External"/><Relationship Id="rId12" Type="http://schemas.openxmlformats.org/officeDocument/2006/relationships/hyperlink" Target="https://www.3gpp.org/ftp/tsg_sa/TSG_SA/TSGS_99_Rotterdam_2023-03/Docs/SP-230153.zip" TargetMode="External"/><Relationship Id="rId2" Type="http://schemas.openxmlformats.org/officeDocument/2006/relationships/hyperlink" Target="https://www.3gpp.org/ftp/TSG_SA/TSG_SA/TSGS_99_Rotterdam_2023-03/Docs/SP-230364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tsg_sa/TSG_SA/TSGS_99_Rotterdam_2023-03/Docs/SP-230154.zip" TargetMode="External"/><Relationship Id="rId11" Type="http://schemas.openxmlformats.org/officeDocument/2006/relationships/hyperlink" Target="https://www.3gpp.org/ftp/tsg_sa/TSG_SA/TSGS_99_Rotterdam_2023-03/Docs/SP-230151.zip" TargetMode="External"/><Relationship Id="rId5" Type="http://schemas.openxmlformats.org/officeDocument/2006/relationships/hyperlink" Target="https://www.3gpp.org/ftp/tsg_sa/TSG_SA/TSGS_99_Rotterdam_2023-03/Docs/SP-230161.zip" TargetMode="External"/><Relationship Id="rId15" Type="http://schemas.openxmlformats.org/officeDocument/2006/relationships/hyperlink" Target="https://www.3gpp.org/ftp/tsg_sa/TSG_SA/TSGS_99_Rotterdam_2023-03/Docs/SP-230158.zip" TargetMode="External"/><Relationship Id="rId10" Type="http://schemas.openxmlformats.org/officeDocument/2006/relationships/hyperlink" Target="https://www.3gpp.org/ftp/tsg_sa/TSG_SA/TSGS_99_Rotterdam_2023-03/Docs/SP-230157.zip" TargetMode="External"/><Relationship Id="rId4" Type="http://schemas.openxmlformats.org/officeDocument/2006/relationships/hyperlink" Target="https://www.3gpp.org/ftp/TSG_SA/TSG_SA/TSGS_99_Rotterdam_2023-03/Docs/SP-230366.zip" TargetMode="External"/><Relationship Id="rId9" Type="http://schemas.openxmlformats.org/officeDocument/2006/relationships/hyperlink" Target="https://www.3gpp.org/ftp/tsg_sa/TSG_SA/TSGS_99_Rotterdam_2023-03/Docs/SP-230150.zip" TargetMode="External"/><Relationship Id="rId14" Type="http://schemas.openxmlformats.org/officeDocument/2006/relationships/hyperlink" Target="https://www.3gpp.org/ftp/tsg_sa/TSG_SA/TSGS_99_Rotterdam_2023-03/Docs/SP-230159.zip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Report from SA#99 on SA3 topics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Suresh Nair, </a:t>
            </a:r>
            <a:r>
              <a:rPr lang="en-US" altLang="en-US" sz="2000" dirty="0">
                <a:latin typeface="Arial" panose="020B0604020202020204" pitchFamily="34" charset="0"/>
              </a:rPr>
              <a:t>SA3 Chair, Nokia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62AC140-58E4-429E-B6A7-A16F6CE62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Thank You!</a:t>
            </a:r>
            <a:endParaRPr lang="en-US" altLang="en-US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Suresh Nair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SA3 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mail: suresh.p.nair@nokia.com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phone: +1 973 978 9038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  <p:pic>
        <p:nvPicPr>
          <p:cNvPr id="8196" name="Picture 3">
            <a:extLst>
              <a:ext uri="{FF2B5EF4-FFF2-40B4-BE49-F238E27FC236}">
                <a16:creationId xmlns:a16="http://schemas.microsoft.com/office/drawing/2014/main" id="{94301D49-B92C-4755-AF23-C63A418E47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1943100"/>
            <a:ext cx="8863012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0BF4D-B165-4C49-88D3-062043E4C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341984"/>
            <a:ext cx="5120114" cy="169279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eaLnBrk="1" hangingPunct="1"/>
            <a:r>
              <a:rPr lang="en-US" dirty="0"/>
              <a:t>Outline</a:t>
            </a:r>
          </a:p>
        </p:txBody>
      </p:sp>
      <p:cxnSp>
        <p:nvCxnSpPr>
          <p:cNvPr id="7" name="Straight Arrow Connector 9">
            <a:extLst>
              <a:ext uri="{FF2B5EF4-FFF2-40B4-BE49-F238E27FC236}">
                <a16:creationId xmlns:a16="http://schemas.microsoft.com/office/drawing/2014/main" id="{E4A809D5-3600-46D4-A466-67F2349A5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5320" y="2316480"/>
            <a:ext cx="457200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639F3-3BD3-4C77-B720-4DF4ADD219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321" y="2575034"/>
            <a:ext cx="8778046" cy="3462228"/>
          </a:xfrm>
        </p:spPr>
        <p:txBody>
          <a:bodyPr vert="horz" lIns="91440" tIns="45720" rIns="91440" bIns="45720" rtlCol="0">
            <a:normAutofit/>
          </a:bodyPr>
          <a:lstStyle/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General information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Outcome of SA3 submissions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Approved related WID/SIDs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Report on specific topics: Rel-18 timeline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Rel-19 timeline</a:t>
            </a:r>
          </a:p>
          <a:p>
            <a:pPr marL="0" indent="0" eaLnBrk="1" hangingPunct="1">
              <a:buNone/>
            </a:pPr>
            <a:endParaRPr lang="en-US" sz="2400" dirty="0"/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0" indent="0" eaLnBrk="1" hangingPunct="1">
              <a:buNone/>
            </a:pPr>
            <a:endParaRPr lang="en-US" sz="2400" dirty="0"/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218752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EA62F-77EA-4269-B2B3-149D052A0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21AD9-6172-4EE6-8DF0-EEF44C736C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u="sng" dirty="0"/>
              <a:t>Input</a:t>
            </a:r>
          </a:p>
          <a:p>
            <a:pPr lvl="1"/>
            <a:r>
              <a:rPr lang="en-GB" sz="2000" dirty="0"/>
              <a:t>The SA#99 documents: </a:t>
            </a:r>
            <a:r>
              <a:rPr lang="en-US" sz="2000" u="sng" dirty="0">
                <a:hlinkClick r:id="rId3"/>
              </a:rPr>
              <a:t>https://www.3gpp.org/ftp/tsg_sa/TSG_SA/TSGS_99_Rotterdam_2023-03/Docs</a:t>
            </a:r>
            <a:r>
              <a:rPr lang="en-US" sz="2000" u="sng" dirty="0"/>
              <a:t> </a:t>
            </a:r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RAN#99  documents: </a:t>
            </a:r>
            <a:r>
              <a:rPr lang="sv-SE" sz="2000" dirty="0">
                <a:hlinkClick r:id="rId4"/>
              </a:rPr>
              <a:t>https://www.3gpp.org/ftp/tsg_ran/TSG_RAN/TSGR_99/Docs</a:t>
            </a:r>
            <a:endParaRPr lang="sv-SE" sz="2000" dirty="0"/>
          </a:p>
          <a:p>
            <a:pPr lvl="1"/>
            <a:r>
              <a:rPr lang="en-GB" sz="2000" dirty="0"/>
              <a:t>The CT#99 documents: </a:t>
            </a:r>
            <a:r>
              <a:rPr lang="sv-SE" sz="2000" dirty="0">
                <a:hlinkClick r:id="rId5"/>
              </a:rPr>
              <a:t>https://www.3gpp.org/ftp/tsg_ct/TSG_CT/TSGC_99_Rotterdam</a:t>
            </a:r>
            <a:r>
              <a:rPr lang="sv-SE" sz="2000" dirty="0"/>
              <a:t> </a:t>
            </a:r>
            <a:endParaRPr lang="sv-S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1235D6-695C-4AE1-8BD0-6DA98BE0EE8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1" y="1825625"/>
            <a:ext cx="5744836" cy="4351338"/>
          </a:xfrm>
        </p:spPr>
        <p:txBody>
          <a:bodyPr/>
          <a:lstStyle/>
          <a:p>
            <a:r>
              <a:rPr lang="sv-SE" sz="2400" u="sng" dirty="0"/>
              <a:t>Reports</a:t>
            </a:r>
          </a:p>
          <a:p>
            <a:pPr lvl="1"/>
            <a:r>
              <a:rPr lang="en-GB" sz="2000" dirty="0"/>
              <a:t>SA#98 report: </a:t>
            </a:r>
            <a:r>
              <a:rPr lang="sv-SE" sz="2000" dirty="0">
                <a:hlinkClick r:id="rId6"/>
              </a:rPr>
              <a:t>https://www.3gpp.org/ftp/tsg_sa/TSG_SA/TSGS_99_Rotterdam_2023-03/Report</a:t>
            </a:r>
            <a:r>
              <a:rPr lang="sv-SE" sz="2000" dirty="0"/>
              <a:t> </a:t>
            </a:r>
            <a:endParaRPr lang="en-GB" sz="2000" dirty="0">
              <a:highlight>
                <a:srgbClr val="FFFF00"/>
              </a:highlight>
            </a:endParaRPr>
          </a:p>
          <a:p>
            <a:pPr lvl="1"/>
            <a:endParaRPr lang="en-US" sz="1600" dirty="0"/>
          </a:p>
          <a:p>
            <a:pPr lvl="1"/>
            <a:r>
              <a:rPr lang="en-US" sz="18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7"/>
              </a:rPr>
              <a:t>SP-230302</a:t>
            </a:r>
            <a:r>
              <a:rPr lang="en-US" sz="1400" dirty="0"/>
              <a:t>  </a:t>
            </a:r>
            <a:r>
              <a:rPr lang="en-US" sz="1200" dirty="0"/>
              <a:t>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SA WG3 Chair Report to SA#99</a:t>
            </a:r>
            <a:endParaRPr lang="en-US" sz="1600" dirty="0"/>
          </a:p>
          <a:p>
            <a:pPr marL="457200" lvl="1" indent="0">
              <a:buNone/>
            </a:pPr>
            <a:endParaRPr lang="en-US" sz="2000" dirty="0"/>
          </a:p>
          <a:p>
            <a:pPr lvl="1"/>
            <a:endParaRPr lang="en-US" sz="2000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08500679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Outcome of SA3 submissions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 All SA3 submissions approved as submitted</a:t>
            </a:r>
          </a:p>
          <a:p>
            <a:r>
              <a:rPr lang="en-US" sz="2400" dirty="0"/>
              <a:t>All SA3-LI contributions were approved as submitted. </a:t>
            </a:r>
          </a:p>
          <a:p>
            <a:endParaRPr lang="en-US" sz="2400" dirty="0"/>
          </a:p>
          <a:p>
            <a:r>
              <a:rPr lang="en-US" sz="2400" dirty="0"/>
              <a:t>New WIDs approved:</a:t>
            </a:r>
          </a:p>
          <a:p>
            <a:r>
              <a:rPr lang="en-US" sz="2400" dirty="0"/>
              <a:t> All CRs, WIDs approved</a:t>
            </a:r>
          </a:p>
          <a:p>
            <a:endParaRPr lang="en-US" sz="2400" dirty="0"/>
          </a:p>
          <a:p>
            <a:pPr lvl="1"/>
            <a:endParaRPr lang="en-GB" sz="2000" dirty="0"/>
          </a:p>
          <a:p>
            <a:pPr lvl="1"/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265998595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Approved SA3 WID/SIDs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C330F6C-30A5-50B2-294F-17A7131FA3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5687214"/>
              </p:ext>
            </p:extLst>
          </p:nvPr>
        </p:nvGraphicFramePr>
        <p:xfrm>
          <a:off x="444844" y="1690688"/>
          <a:ext cx="9440561" cy="433706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8106032">
                  <a:extLst>
                    <a:ext uri="{9D8B030D-6E8A-4147-A177-3AD203B41FA5}">
                      <a16:colId xmlns:a16="http://schemas.microsoft.com/office/drawing/2014/main" val="217293557"/>
                    </a:ext>
                  </a:extLst>
                </a:gridCol>
                <a:gridCol w="1334529">
                  <a:extLst>
                    <a:ext uri="{9D8B030D-6E8A-4147-A177-3AD203B41FA5}">
                      <a16:colId xmlns:a16="http://schemas.microsoft.com/office/drawing/2014/main" val="1301710980"/>
                    </a:ext>
                  </a:extLst>
                </a:gridCol>
              </a:tblGrid>
              <a:tr h="60036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50"/>
                        </a:spcAft>
                      </a:pPr>
                      <a:endParaRPr lang="en-US" sz="1600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23339" marR="23339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1512545"/>
                  </a:ext>
                </a:extLst>
              </a:tr>
              <a:tr h="2152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60"/>
                        </a:spcAft>
                        <a:tabLst>
                          <a:tab pos="1394460" algn="l"/>
                        </a:tabLst>
                      </a:pP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</a:rPr>
                        <a:t>New WID on security aspects of enablers for Network Automation for 5G – phase3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23339" marR="23339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600" u="sng">
                          <a:solidFill>
                            <a:srgbClr val="001135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hlinkClick r:id="rId2"/>
                        </a:rPr>
                        <a:t>SP-230364</a:t>
                      </a:r>
                      <a:endParaRPr lang="en-US" sz="1600">
                        <a:solidFill>
                          <a:srgbClr val="001135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701608"/>
                  </a:ext>
                </a:extLst>
              </a:tr>
              <a:tr h="2809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60"/>
                        </a:spcAft>
                        <a:tabLst>
                          <a:tab pos="1394460" algn="l"/>
                        </a:tabLst>
                      </a:pP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</a:rPr>
                        <a:t>New WID on security aspects of SEAL for vertical phase 2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23339" marR="23339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600" u="sng">
                          <a:solidFill>
                            <a:srgbClr val="001135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hlinkClick r:id="rId3"/>
                        </a:rPr>
                        <a:t>SP-230365</a:t>
                      </a:r>
                      <a:endParaRPr lang="en-US" sz="1600">
                        <a:solidFill>
                          <a:srgbClr val="001135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5894250"/>
                  </a:ext>
                </a:extLst>
              </a:tr>
              <a:tr h="3089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60"/>
                        </a:spcAft>
                        <a:tabLst>
                          <a:tab pos="1394460" algn="l"/>
                        </a:tabLst>
                      </a:pP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</a:rPr>
                        <a:t>New WID on Security Aspects of Support for Edge Computing in 5GC phase 2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23339" marR="23339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600" u="sng">
                          <a:solidFill>
                            <a:srgbClr val="001135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hlinkClick r:id="rId4"/>
                        </a:rPr>
                        <a:t>SP-230366</a:t>
                      </a:r>
                      <a:endParaRPr lang="en-US" sz="1600">
                        <a:solidFill>
                          <a:srgbClr val="001135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8656079"/>
                  </a:ext>
                </a:extLst>
              </a:tr>
              <a:tr h="2347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60"/>
                        </a:spcAft>
                        <a:tabLst>
                          <a:tab pos="1394460" algn="l"/>
                        </a:tabLst>
                      </a:pP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</a:rPr>
                        <a:t>New WID on application enablement aspects for subscriber-aware northbound API access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23339" marR="23339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600" u="sng">
                          <a:solidFill>
                            <a:srgbClr val="001135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hlinkClick r:id="rId5"/>
                        </a:rPr>
                        <a:t>SP-230161</a:t>
                      </a:r>
                      <a:endParaRPr lang="en-US" sz="1600">
                        <a:solidFill>
                          <a:srgbClr val="001135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8936716"/>
                  </a:ext>
                </a:extLst>
              </a:tr>
              <a:tr h="96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60"/>
                        </a:spcAft>
                        <a:tabLst>
                          <a:tab pos="1394460" algn="l"/>
                        </a:tabLst>
                      </a:pP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</a:rPr>
                        <a:t>New WID on security aspects of MSGin5G Ph2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23339" marR="23339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600" u="sng">
                          <a:solidFill>
                            <a:srgbClr val="001135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hlinkClick r:id="rId6"/>
                        </a:rPr>
                        <a:t>SP-230154</a:t>
                      </a:r>
                      <a:endParaRPr lang="en-US" sz="1600">
                        <a:solidFill>
                          <a:srgbClr val="001135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1311314"/>
                  </a:ext>
                </a:extLst>
              </a:tr>
              <a:tr h="3514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60"/>
                        </a:spcAft>
                        <a:tabLst>
                          <a:tab pos="1394460" algn="l"/>
                        </a:tabLst>
                      </a:pP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</a:rPr>
                        <a:t>New WID on Security aspects for 5WWC Phase 2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23339" marR="23339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600" u="sng">
                          <a:solidFill>
                            <a:srgbClr val="001135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hlinkClick r:id="rId7"/>
                        </a:rPr>
                        <a:t>SP-230148</a:t>
                      </a:r>
                      <a:endParaRPr lang="en-US" sz="1600">
                        <a:solidFill>
                          <a:srgbClr val="001135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5035043"/>
                  </a:ext>
                </a:extLst>
              </a:tr>
              <a:tr h="2710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60"/>
                        </a:spcAft>
                        <a:tabLst>
                          <a:tab pos="1394460" algn="l"/>
                        </a:tabLst>
                      </a:pP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</a:rPr>
                        <a:t>New WID on Security aspects of support of Non-Public Networks phase 2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23339" marR="23339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600" u="sng">
                          <a:solidFill>
                            <a:srgbClr val="001135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hlinkClick r:id="rId8"/>
                        </a:rPr>
                        <a:t>SP-230156</a:t>
                      </a:r>
                      <a:endParaRPr lang="en-US" sz="1600">
                        <a:solidFill>
                          <a:srgbClr val="001135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7365784"/>
                  </a:ext>
                </a:extLst>
              </a:tr>
              <a:tr h="617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60"/>
                        </a:spcAft>
                        <a:tabLst>
                          <a:tab pos="1394460" algn="l"/>
                        </a:tabLst>
                      </a:pP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</a:rPr>
                        <a:t>New WID on Automated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</a:rPr>
                        <a:t>certicate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</a:rPr>
                        <a:t> management in SBA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23339" marR="23339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600" u="sng">
                          <a:solidFill>
                            <a:srgbClr val="001135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hlinkClick r:id="rId9"/>
                        </a:rPr>
                        <a:t>SP-230150</a:t>
                      </a:r>
                      <a:endParaRPr lang="en-US" sz="1600">
                        <a:solidFill>
                          <a:srgbClr val="001135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6303235"/>
                  </a:ext>
                </a:extLst>
              </a:tr>
              <a:tr h="1891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60"/>
                        </a:spcAft>
                        <a:tabLst>
                          <a:tab pos="1394460" algn="l"/>
                        </a:tabLst>
                      </a:pP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</a:rPr>
                        <a:t>New WID on 5G Security Assurance Specification (SCAS) for the Policy Control Function (PCF)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23339" marR="23339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600" u="sng">
                          <a:solidFill>
                            <a:srgbClr val="001135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hlinkClick r:id="rId10"/>
                        </a:rPr>
                        <a:t>SP-230157</a:t>
                      </a:r>
                      <a:endParaRPr lang="en-US" sz="1600">
                        <a:solidFill>
                          <a:srgbClr val="001135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9744002"/>
                  </a:ext>
                </a:extLst>
              </a:tr>
              <a:tr h="1065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60"/>
                        </a:spcAft>
                        <a:tabLst>
                          <a:tab pos="1394460" algn="l"/>
                        </a:tabLst>
                      </a:pP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</a:rPr>
                        <a:t>New WID on Security support for Next Generation Real Time Communication services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23339" marR="23339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600" u="sng">
                          <a:solidFill>
                            <a:srgbClr val="001135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hlinkClick r:id="rId11"/>
                        </a:rPr>
                        <a:t>SP-230151</a:t>
                      </a:r>
                      <a:endParaRPr lang="en-US" sz="1600">
                        <a:solidFill>
                          <a:srgbClr val="001135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6005995"/>
                  </a:ext>
                </a:extLst>
              </a:tr>
              <a:tr h="1968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60"/>
                        </a:spcAft>
                        <a:tabLst>
                          <a:tab pos="1394460" algn="l"/>
                        </a:tabLst>
                      </a:pP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</a:rPr>
                        <a:t>New WID on AKMA phase 2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23339" marR="23339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600" u="sng">
                          <a:solidFill>
                            <a:srgbClr val="001135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hlinkClick r:id="rId12"/>
                        </a:rPr>
                        <a:t>SP-230153</a:t>
                      </a:r>
                      <a:endParaRPr lang="en-US" sz="1600">
                        <a:solidFill>
                          <a:srgbClr val="001135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4292440"/>
                  </a:ext>
                </a:extLst>
              </a:tr>
              <a:tr h="400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60"/>
                        </a:spcAft>
                        <a:tabLst>
                          <a:tab pos="1394460" algn="l"/>
                        </a:tabLst>
                      </a:pP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</a:rPr>
                        <a:t>New WID on Security of UAV and UAM Phase 2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23339" marR="23339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600" u="sng">
                          <a:solidFill>
                            <a:srgbClr val="001135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hlinkClick r:id="rId13"/>
                        </a:rPr>
                        <a:t>SP-230149</a:t>
                      </a:r>
                      <a:endParaRPr lang="en-US" sz="1600">
                        <a:solidFill>
                          <a:srgbClr val="001135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63074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60"/>
                        </a:spcAft>
                        <a:tabLst>
                          <a:tab pos="1394460" algn="l"/>
                        </a:tabLst>
                      </a:pP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</a:rPr>
                        <a:t>New WID on Security Aspects of Ranging Based Services and </a:t>
                      </a:r>
                      <a:r>
                        <a:rPr lang="en-GB" sz="1600" dirty="0" err="1">
                          <a:solidFill>
                            <a:srgbClr val="0070C0"/>
                          </a:solidFill>
                          <a:effectLst/>
                        </a:rPr>
                        <a:t>Sidelink</a:t>
                      </a: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</a:rPr>
                        <a:t> Positioning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23339" marR="23339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600" u="sng">
                          <a:solidFill>
                            <a:srgbClr val="001135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hlinkClick r:id="rId14"/>
                        </a:rPr>
                        <a:t>SP-230159</a:t>
                      </a:r>
                      <a:endParaRPr lang="en-US" sz="1600">
                        <a:solidFill>
                          <a:srgbClr val="001135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8260524"/>
                  </a:ext>
                </a:extLst>
              </a:tr>
              <a:tr h="4931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60"/>
                        </a:spcAft>
                        <a:tabLst>
                          <a:tab pos="1394460" algn="l"/>
                        </a:tabLst>
                      </a:pPr>
                      <a:r>
                        <a:rPr lang="en-GB" sz="1600" dirty="0">
                          <a:solidFill>
                            <a:srgbClr val="0070C0"/>
                          </a:solidFill>
                          <a:effectLst/>
                        </a:rPr>
                        <a:t>New WID on Security Aspects of Proximity-based Services in 5GS Phase 2</a:t>
                      </a:r>
                      <a:endParaRPr lang="en-US" sz="1600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 marL="23339" marR="23339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600" u="sng" dirty="0">
                          <a:solidFill>
                            <a:srgbClr val="001135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hlinkClick r:id="rId15"/>
                        </a:rPr>
                        <a:t>SP-230158</a:t>
                      </a:r>
                      <a:endParaRPr lang="en-US" sz="1600" dirty="0">
                        <a:solidFill>
                          <a:srgbClr val="001135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65778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6032151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2BF6A65-37BB-4D86-AC0F-70C5F3DD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Rel-18 Status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85924F-3487-42AF-8272-688DE60B16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445741"/>
            <a:ext cx="10515600" cy="4744994"/>
          </a:xfrm>
        </p:spPr>
        <p:txBody>
          <a:bodyPr/>
          <a:lstStyle/>
          <a:p>
            <a:pPr marL="0" indent="0">
              <a:buNone/>
            </a:pPr>
            <a:endParaRPr lang="en-US" sz="2000" dirty="0"/>
          </a:p>
          <a:p>
            <a:pPr marL="342900" lvl="0" indent="-342900">
              <a:lnSpc>
                <a:spcPct val="115000"/>
              </a:lnSpc>
              <a:spcBef>
                <a:spcPts val="1200"/>
              </a:spcBef>
              <a:spcAft>
                <a:spcPts val="660"/>
              </a:spcAft>
              <a:buFont typeface="Symbol" panose="05050102010706020507" pitchFamily="18" charset="2"/>
              <a:buChar char=""/>
            </a:pPr>
            <a:r>
              <a:rPr lang="en-US" sz="1800" b="1" dirty="0">
                <a:solidFill>
                  <a:srgbClr val="001135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Calibri" panose="020F0502020204030204" pitchFamily="34" charset="0"/>
              </a:rPr>
              <a:t>Rel-18 general status:</a:t>
            </a:r>
            <a:r>
              <a:rPr lang="en-US" sz="1800" b="1" dirty="0">
                <a:solidFill>
                  <a:srgbClr val="001135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800" dirty="0">
              <a:solidFill>
                <a:srgbClr val="001135"/>
              </a:solidFill>
              <a:effectLst/>
              <a:latin typeface="Arial" panose="020B0604020202020204" pitchFamily="34" charset="0"/>
              <a:ea typeface="Arial" panose="020B060402020202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1200"/>
              </a:spcBef>
              <a:spcAft>
                <a:spcPts val="660"/>
              </a:spcAft>
              <a:buSzPts val="1200"/>
              <a:buFont typeface="Symbol" panose="05050102010706020507" pitchFamily="18" charset="2"/>
              <a:buChar char=""/>
            </a:pPr>
            <a:r>
              <a:rPr lang="en-GB" sz="1800" dirty="0">
                <a:solidFill>
                  <a:srgbClr val="001135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Calibri" panose="020F0502020204030204" pitchFamily="34" charset="0"/>
              </a:rPr>
              <a:t>Rel-18 is overall on track. 14 new work items approved for SA3</a:t>
            </a:r>
            <a:endParaRPr lang="en-GB" sz="1800" dirty="0">
              <a:solidFill>
                <a:srgbClr val="001135"/>
              </a:solidFill>
              <a:latin typeface="Arial" panose="020B0604020202020204" pitchFamily="34" charset="0"/>
              <a:ea typeface="Arial" panose="020B060402020202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1200"/>
              </a:spcBef>
              <a:spcAft>
                <a:spcPts val="660"/>
              </a:spcAft>
              <a:buSzPts val="1200"/>
              <a:buFont typeface="Symbol" panose="05050102010706020507" pitchFamily="18" charset="2"/>
              <a:buChar char=""/>
            </a:pPr>
            <a:r>
              <a:rPr lang="en-GB" sz="1800" b="1" dirty="0">
                <a:solidFill>
                  <a:srgbClr val="12419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Calibri" panose="020F0502020204030204" pitchFamily="34" charset="0"/>
              </a:rPr>
              <a:t>Rel-18 timeline (no change compared to SA#98 updates, December 2022):</a:t>
            </a:r>
            <a:endParaRPr lang="en-US" sz="1800" dirty="0">
              <a:solidFill>
                <a:srgbClr val="001135"/>
              </a:solidFill>
              <a:effectLst/>
              <a:latin typeface="Arial" panose="020B0604020202020204" pitchFamily="34" charset="0"/>
              <a:ea typeface="Arial" panose="020B0604020202020204" pitchFamily="34" charset="0"/>
              <a:cs typeface="Calibri" panose="020F0502020204030204" pitchFamily="34" charset="0"/>
            </a:endParaRPr>
          </a:p>
          <a:p>
            <a:pPr marL="914400">
              <a:lnSpc>
                <a:spcPct val="115000"/>
              </a:lnSpc>
              <a:spcBef>
                <a:spcPts val="1200"/>
              </a:spcBef>
              <a:spcAft>
                <a:spcPts val="660"/>
              </a:spcAft>
              <a:tabLst>
                <a:tab pos="813435" algn="l"/>
              </a:tabLst>
            </a:pPr>
            <a:r>
              <a:rPr lang="en-US" sz="1800" b="1" dirty="0">
                <a:solidFill>
                  <a:srgbClr val="1962FF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Calibri" panose="020F0502020204030204" pitchFamily="34" charset="0"/>
              </a:rPr>
              <a:t>June 2023 (TSG#100)</a:t>
            </a:r>
            <a:r>
              <a:rPr lang="en-US" sz="1800" dirty="0">
                <a:solidFill>
                  <a:srgbClr val="001135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Calibri" panose="020F0502020204030204" pitchFamily="34" charset="0"/>
              </a:rPr>
              <a:t>: Stage 2 normative work freeze </a:t>
            </a:r>
          </a:p>
          <a:p>
            <a:pPr marL="914400">
              <a:lnSpc>
                <a:spcPct val="115000"/>
              </a:lnSpc>
              <a:spcBef>
                <a:spcPts val="1200"/>
              </a:spcBef>
              <a:spcAft>
                <a:spcPts val="660"/>
              </a:spcAft>
              <a:tabLst>
                <a:tab pos="813435" algn="l"/>
              </a:tabLst>
            </a:pPr>
            <a:r>
              <a:rPr lang="en-US" sz="1800" dirty="0">
                <a:solidFill>
                  <a:srgbClr val="1962FF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Calibri" panose="020F0502020204030204" pitchFamily="34" charset="0"/>
              </a:rPr>
              <a:t>SA3 milestone Aug 2023. Exception sheets required for WIDs not completing by June 2023.</a:t>
            </a:r>
            <a:endParaRPr lang="en-US" sz="1800" dirty="0">
              <a:solidFill>
                <a:srgbClr val="001135"/>
              </a:solidFill>
              <a:effectLst/>
              <a:latin typeface="Arial" panose="020B0604020202020204" pitchFamily="34" charset="0"/>
              <a:ea typeface="Arial" panose="020B0604020202020204" pitchFamily="34" charset="0"/>
              <a:cs typeface="Calibri" panose="020F0502020204030204" pitchFamily="34" charset="0"/>
            </a:endParaRPr>
          </a:p>
          <a:p>
            <a:pPr marL="914400">
              <a:lnSpc>
                <a:spcPct val="115000"/>
              </a:lnSpc>
              <a:spcBef>
                <a:spcPts val="1200"/>
              </a:spcBef>
              <a:spcAft>
                <a:spcPts val="660"/>
              </a:spcAft>
              <a:tabLst>
                <a:tab pos="813435" algn="l"/>
              </a:tabLst>
            </a:pPr>
            <a:r>
              <a:rPr lang="en-US" sz="1800" b="1" dirty="0">
                <a:solidFill>
                  <a:srgbClr val="1962FF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Calibri" panose="020F0502020204030204" pitchFamily="34" charset="0"/>
              </a:rPr>
              <a:t>March 2024 (TSG#103)</a:t>
            </a:r>
            <a:r>
              <a:rPr lang="en-US" sz="1800" dirty="0">
                <a:solidFill>
                  <a:srgbClr val="001135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Calibri" panose="020F0502020204030204" pitchFamily="34" charset="0"/>
              </a:rPr>
              <a:t>: Stage 3 freeze </a:t>
            </a:r>
            <a:r>
              <a:rPr lang="en-US" sz="1800" u="sng" dirty="0">
                <a:solidFill>
                  <a:srgbClr val="001135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Calibri" panose="020F0502020204030204" pitchFamily="34" charset="0"/>
              </a:rPr>
              <a:t>for SA/CT</a:t>
            </a:r>
            <a:endParaRPr lang="en-US" sz="1800" dirty="0">
              <a:solidFill>
                <a:srgbClr val="001135"/>
              </a:solidFill>
              <a:effectLst/>
              <a:latin typeface="Arial" panose="020B0604020202020204" pitchFamily="34" charset="0"/>
              <a:ea typeface="Arial" panose="020B0604020202020204" pitchFamily="34" charset="0"/>
              <a:cs typeface="Calibri" panose="020F0502020204030204" pitchFamily="34" charset="0"/>
            </a:endParaRPr>
          </a:p>
          <a:p>
            <a:pPr marL="914400">
              <a:lnSpc>
                <a:spcPct val="115000"/>
              </a:lnSpc>
              <a:spcBef>
                <a:spcPts val="1200"/>
              </a:spcBef>
              <a:spcAft>
                <a:spcPts val="660"/>
              </a:spcAft>
              <a:tabLst>
                <a:tab pos="813435" algn="l"/>
              </a:tabLst>
            </a:pPr>
            <a:r>
              <a:rPr lang="en-US" sz="1800" b="1" dirty="0">
                <a:solidFill>
                  <a:srgbClr val="1962FF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Calibri" panose="020F0502020204030204" pitchFamily="34" charset="0"/>
              </a:rPr>
              <a:t>June 2024 (TSG#104)</a:t>
            </a:r>
            <a:r>
              <a:rPr lang="en-US" sz="1800" dirty="0">
                <a:solidFill>
                  <a:srgbClr val="001135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Calibri" panose="020F0502020204030204" pitchFamily="34" charset="0"/>
              </a:rPr>
              <a:t>: “coding freeze” (ASN.1, Open APIs)</a:t>
            </a:r>
          </a:p>
          <a:p>
            <a:pPr marL="0" indent="0">
              <a:buNone/>
            </a:pPr>
            <a:endParaRPr lang="sv-SE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13979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2BF6A65-37BB-4D86-AC0F-70C5F3DD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Rel-19 </a:t>
            </a:r>
            <a:r>
              <a:rPr lang="sv-SE" dirty="0" err="1"/>
              <a:t>timeline</a:t>
            </a:r>
            <a:r>
              <a:rPr lang="sv-SE" dirty="0"/>
              <a:t> (</a:t>
            </a:r>
            <a:r>
              <a:rPr lang="sv-SE" dirty="0" err="1"/>
              <a:t>Endorsed</a:t>
            </a:r>
            <a:r>
              <a:rPr lang="sv-SE" dirty="0"/>
              <a:t>)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B7F9905-A45D-19F3-FED8-C8485AC9C4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4778" y="1381769"/>
            <a:ext cx="8896757" cy="499431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3924913-3FDD-340F-2EA7-3D194737F6EF}"/>
              </a:ext>
            </a:extLst>
          </p:cNvPr>
          <p:cNvSpPr txBox="1"/>
          <p:nvPr/>
        </p:nvSpPr>
        <p:spPr>
          <a:xfrm>
            <a:off x="7955638" y="2017455"/>
            <a:ext cx="41045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127092"/>
                </a:solidFill>
              </a:rPr>
              <a:t>Dec 2023 (TSG#102): Stage 1 freeze</a:t>
            </a:r>
          </a:p>
          <a:p>
            <a:endParaRPr lang="en-US" sz="1200" dirty="0">
              <a:solidFill>
                <a:srgbClr val="127092"/>
              </a:solidFill>
            </a:endParaRPr>
          </a:p>
          <a:p>
            <a:r>
              <a:rPr lang="en-US" sz="1200" dirty="0">
                <a:solidFill>
                  <a:srgbClr val="127092"/>
                </a:solidFill>
              </a:rPr>
              <a:t>Dec 2024 (TSG#106): Stage 2 normative work freeze</a:t>
            </a:r>
          </a:p>
          <a:p>
            <a:endParaRPr lang="en-US" sz="1200" dirty="0">
              <a:solidFill>
                <a:srgbClr val="127092"/>
              </a:solidFill>
            </a:endParaRPr>
          </a:p>
          <a:p>
            <a:r>
              <a:rPr lang="en-US" sz="1200" dirty="0">
                <a:solidFill>
                  <a:srgbClr val="127092"/>
                </a:solidFill>
              </a:rPr>
              <a:t>Sept 2025 (TSG#109): Stage 3 freeze</a:t>
            </a:r>
          </a:p>
          <a:p>
            <a:endParaRPr lang="en-US" sz="1200" dirty="0">
              <a:solidFill>
                <a:srgbClr val="127092"/>
              </a:solidFill>
            </a:endParaRPr>
          </a:p>
          <a:p>
            <a:r>
              <a:rPr lang="en-US" sz="1200" dirty="0">
                <a:solidFill>
                  <a:srgbClr val="127092"/>
                </a:solidFill>
              </a:rPr>
              <a:t>Dec 2025 (TSG#110): “coding freeze” (ASN.1, Open APIs)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1D291C2-1F86-9E99-9C43-7F21EE2605AD}"/>
              </a:ext>
            </a:extLst>
          </p:cNvPr>
          <p:cNvSpPr txBox="1"/>
          <p:nvPr/>
        </p:nvSpPr>
        <p:spPr>
          <a:xfrm>
            <a:off x="9131536" y="4572000"/>
            <a:ext cx="2928660" cy="13234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/>
              <a:t>Initial Rel-19 workshop plan was endorsed in SP-230383. Workshop will be scheduled on June  13 and 14 during the week of SA#100.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A49AAE5-E681-0718-A330-B6A84F660167}"/>
              </a:ext>
            </a:extLst>
          </p:cNvPr>
          <p:cNvSpPr txBox="1"/>
          <p:nvPr/>
        </p:nvSpPr>
        <p:spPr>
          <a:xfrm>
            <a:off x="5026978" y="3076135"/>
            <a:ext cx="23189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6600"/>
                </a:solidFill>
                <a:highlight>
                  <a:srgbClr val="FFFF00"/>
                </a:highlight>
              </a:rPr>
              <a:t>SA3 deadline Mar 2024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57E2542E-EC43-4DBF-4A0F-36D2B70AB165}"/>
              </a:ext>
            </a:extLst>
          </p:cNvPr>
          <p:cNvSpPr/>
          <p:nvPr/>
        </p:nvSpPr>
        <p:spPr>
          <a:xfrm>
            <a:off x="5066270" y="3380829"/>
            <a:ext cx="667103" cy="1532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716101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2BF6A65-37BB-4D86-AC0F-70C5F3DD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Rel-19 Workshop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837C563-D430-2B35-8ACF-DCB0DD05D6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921367"/>
            <a:ext cx="6096000" cy="3858483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de-DE" b="1" dirty="0"/>
              <a:t> </a:t>
            </a:r>
            <a:r>
              <a:rPr lang="de-DE" sz="1600" b="1" dirty="0"/>
              <a:t>2 </a:t>
            </a:r>
            <a:r>
              <a:rPr lang="de-DE" sz="1600" b="1" dirty="0" err="1"/>
              <a:t>days</a:t>
            </a:r>
            <a:r>
              <a:rPr lang="de-DE" sz="1600" b="1" dirty="0"/>
              <a:t> dedicated </a:t>
            </a:r>
            <a:r>
              <a:rPr lang="de-DE" sz="1600" b="1" dirty="0" err="1"/>
              <a:t>workshop</a:t>
            </a:r>
            <a:r>
              <a:rPr lang="de-DE" sz="1600" b="1" dirty="0"/>
              <a:t> on June-13 (Tue) and June-14 (</a:t>
            </a:r>
            <a:r>
              <a:rPr lang="de-DE" sz="1600" b="1" dirty="0" err="1"/>
              <a:t>Wed</a:t>
            </a:r>
            <a:r>
              <a:rPr lang="de-DE" sz="1600" b="1" dirty="0"/>
              <a:t>).</a:t>
            </a:r>
            <a:r>
              <a:rPr lang="en-US" sz="1600" b="1" dirty="0"/>
              <a:t>​</a:t>
            </a:r>
          </a:p>
          <a:p>
            <a:r>
              <a:rPr lang="en-US" sz="1600" b="1" dirty="0"/>
              <a:t>June 12: SA#100​</a:t>
            </a:r>
          </a:p>
          <a:p>
            <a:r>
              <a:rPr lang="en-US" sz="1600" b="1" dirty="0"/>
              <a:t>June 13 (WS Day 1):  ​</a:t>
            </a:r>
          </a:p>
          <a:p>
            <a:r>
              <a:rPr lang="en-US" sz="1600" b="1" dirty="0"/>
              <a:t>     Full Day - 3GPP Member, External presentations. ​</a:t>
            </a:r>
          </a:p>
          <a:p>
            <a:r>
              <a:rPr lang="en-US" sz="1600" b="1" dirty="0"/>
              <a:t>June 14 (WS Day 2):  ​</a:t>
            </a:r>
          </a:p>
          <a:p>
            <a:r>
              <a:rPr lang="en-US" sz="1600" b="1" dirty="0"/>
              <a:t>     0.5 Day - 3GPP Member, External presentations. ​</a:t>
            </a:r>
          </a:p>
          <a:p>
            <a:r>
              <a:rPr lang="en-US" sz="1600" b="1" dirty="0"/>
              <a:t>     0.5 Day - Summary/Output report of the workshop.​</a:t>
            </a:r>
          </a:p>
          <a:p>
            <a:r>
              <a:rPr lang="en-US" sz="1600" b="1" dirty="0"/>
              <a:t>June 15: SA#100​</a:t>
            </a:r>
          </a:p>
          <a:p>
            <a:r>
              <a:rPr lang="en-US" sz="1600" b="1" dirty="0"/>
              <a:t>June 16: SA#100​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08E41D-6EC8-CA6E-9B14-2DFB00747152}"/>
              </a:ext>
            </a:extLst>
          </p:cNvPr>
          <p:cNvSpPr txBox="1"/>
          <p:nvPr/>
        </p:nvSpPr>
        <p:spPr>
          <a:xfrm>
            <a:off x="6096000" y="3175686"/>
            <a:ext cx="30788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  <a:endParaRPr lang="en-US" dirty="0"/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7844F80B-9709-85D4-9411-E744690DD1D6}"/>
              </a:ext>
            </a:extLst>
          </p:cNvPr>
          <p:cNvSpPr txBox="1">
            <a:spLocks/>
          </p:cNvSpPr>
          <p:nvPr/>
        </p:nvSpPr>
        <p:spPr bwMode="auto">
          <a:xfrm>
            <a:off x="6313272" y="1921366"/>
            <a:ext cx="5723239" cy="38584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b="1" dirty="0"/>
              <a:t> </a:t>
            </a:r>
            <a:r>
              <a:rPr lang="de-DE" sz="2000" b="1" dirty="0"/>
              <a:t>Input to the Workshop</a:t>
            </a:r>
          </a:p>
          <a:p>
            <a:r>
              <a:rPr lang="de-DE" sz="1600" b="1" dirty="0"/>
              <a:t>SA1 input on Rel-19 Status</a:t>
            </a:r>
            <a:endParaRPr lang="en-US" sz="1600" b="1" dirty="0"/>
          </a:p>
          <a:p>
            <a:r>
              <a:rPr lang="en-US" sz="1600" b="1" dirty="0"/>
              <a:t>3GPP Member/MRP/other contributions on Rel-19 views/priority. </a:t>
            </a:r>
          </a:p>
          <a:p>
            <a:r>
              <a:rPr lang="en-US" sz="1600" b="1" dirty="0"/>
              <a:t>SA WG inputs on TU Budget for Rel-19, Max SIDs/WIDs, Max size per SID/WID. ​</a:t>
            </a:r>
          </a:p>
          <a:p>
            <a:r>
              <a:rPr lang="en-US" sz="1600" b="1" dirty="0"/>
              <a:t>     </a:t>
            </a:r>
            <a:r>
              <a:rPr lang="en-US" sz="2000" b="1" dirty="0"/>
              <a:t>Output of the WS:</a:t>
            </a:r>
          </a:p>
          <a:p>
            <a:r>
              <a:rPr lang="en-US" sz="1600" b="1" dirty="0"/>
              <a:t>High level summary report from the WS.​</a:t>
            </a:r>
          </a:p>
          <a:p>
            <a:r>
              <a:rPr lang="en-US" sz="1600" b="1" dirty="0"/>
              <a:t>     Identify the Core and Miscellaneous Rel-19 items/direction ​</a:t>
            </a:r>
          </a:p>
          <a:p>
            <a:r>
              <a:rPr lang="en-US" sz="1600" b="1" dirty="0"/>
              <a:t>     Guidance to the WGs</a:t>
            </a:r>
          </a:p>
          <a:p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4279031433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2BF6A65-37BB-4D86-AC0F-70C5F3DD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SA </a:t>
            </a:r>
            <a:r>
              <a:rPr lang="sv-SE" dirty="0" err="1"/>
              <a:t>Elections</a:t>
            </a:r>
            <a:r>
              <a:rPr lang="sv-SE" dirty="0"/>
              <a:t> </a:t>
            </a:r>
            <a:r>
              <a:rPr lang="sv-SE" dirty="0" err="1"/>
              <a:t>Outcome</a:t>
            </a:r>
            <a:endParaRPr lang="sv-SE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F748BC2F-C9DF-4D37-9580-928ADF77FC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BAD98AC-FF9F-4D45-9112-34E43EB7FC0D}"/>
              </a:ext>
            </a:extLst>
          </p:cNvPr>
          <p:cNvSpPr txBox="1"/>
          <p:nvPr/>
        </p:nvSpPr>
        <p:spPr>
          <a:xfrm>
            <a:off x="720523" y="2055813"/>
            <a:ext cx="998605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	Puneet Jain / Intel was elected new SA Chair.</a:t>
            </a:r>
          </a:p>
          <a:p>
            <a:r>
              <a:rPr lang="en-US" dirty="0"/>
              <a:t>	Current 3 Vice Chairs were elected by acclamation for a second term</a:t>
            </a:r>
          </a:p>
          <a:p>
            <a:pPr lvl="2"/>
            <a:r>
              <a:rPr lang="en-US" dirty="0"/>
              <a:t>o	Mona Mustapha, Apple, 2nd term</a:t>
            </a:r>
          </a:p>
          <a:p>
            <a:pPr lvl="2"/>
            <a:r>
              <a:rPr lang="en-US" dirty="0"/>
              <a:t>o	Mark Younge, TMO US, 2nd term</a:t>
            </a:r>
          </a:p>
          <a:p>
            <a:pPr lvl="2"/>
            <a:r>
              <a:rPr lang="en-US" dirty="0"/>
              <a:t>o	Satoshi Nagata, NTT DOCOMO, 2nd term</a:t>
            </a:r>
          </a:p>
        </p:txBody>
      </p:sp>
    </p:spTree>
    <p:extLst>
      <p:ext uri="{BB962C8B-B14F-4D97-AF65-F5344CB8AC3E}">
        <p14:creationId xmlns:p14="http://schemas.microsoft.com/office/powerpoint/2010/main" val="380059955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810</Words>
  <Application>Microsoft Office PowerPoint</Application>
  <PresentationFormat>Widescreen</PresentationFormat>
  <Paragraphs>114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Symbol</vt:lpstr>
      <vt:lpstr>Times New Roman</vt:lpstr>
      <vt:lpstr>Office Theme</vt:lpstr>
      <vt:lpstr>Report from SA#99 on SA3 topics</vt:lpstr>
      <vt:lpstr>Outline</vt:lpstr>
      <vt:lpstr>General information</vt:lpstr>
      <vt:lpstr>Outcome of SA3 submissions</vt:lpstr>
      <vt:lpstr>Approved SA3 WID/SIDs</vt:lpstr>
      <vt:lpstr>Rel-18 Status</vt:lpstr>
      <vt:lpstr>Rel-19 timeline (Endorsed)</vt:lpstr>
      <vt:lpstr>Rel-19 Workshop</vt:lpstr>
      <vt:lpstr>SA Elections Outcome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2019-12-13T09:14:46Z</dcterms:created>
  <dcterms:modified xsi:type="dcterms:W3CDTF">2023-05-15T02:33:49Z</dcterms:modified>
</cp:coreProperties>
</file>